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Merriweather-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Merriweather-italic.fntdata"/><Relationship Id="rId16" Type="http://schemas.openxmlformats.org/officeDocument/2006/relationships/slide" Target="slides/slide11.xml"/><Relationship Id="rId38" Type="http://schemas.openxmlformats.org/officeDocument/2006/relationships/font" Target="fonts/Merriweather-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475a6119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9475a6119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395cc15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395cc15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3b2e476d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3b2e476d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395cc15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395cc15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3b2e476d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3b2e476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3b2e476d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3b2e476d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3b2e476d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3b2e476d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726e845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726e845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726e8453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726e8453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726e845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726e845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62efa10a552a97f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2efa10a552a97f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726e845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726e845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7de76f9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7de76f9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7de76f9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7de76f9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7de76f9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7de76f9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911b5d51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911b5d51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911b5d518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911b5d518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11b5d51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11b5d51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911b5d518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911b5d51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475a611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475a611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475a611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475a611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475a611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475a611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kdnuggets.com/2019/06/5-ways-lack-data-machine-learning.html" TargetMode="External"/><Relationship Id="rId4" Type="http://schemas.openxmlformats.org/officeDocument/2006/relationships/hyperlink" Target="http://www.sthda.com/english/articles/35-statistical-machine-learning-essentials/140-bagging-and-random-forest-essentials/#:~:text=training.samples%2C%20%5D-,Computing%20random%20forest%20regression%20trees,predicted%20value%20by%20the%20model.&amp;text=The%20lower%20the%20RMSE%2C%20the%20better%20the%20mode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2.png"/><Relationship Id="rId7" Type="http://schemas.openxmlformats.org/officeDocument/2006/relationships/image" Target="../media/image21.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Senior D</a:t>
            </a:r>
            <a:r>
              <a:rPr lang="en"/>
              <a:t>esign 2- Design of a Plant Health prediction application </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report </a:t>
            </a:r>
            <a:endParaRPr/>
          </a:p>
          <a:p>
            <a:pPr indent="0" lvl="0" marL="0" rtl="0" algn="l">
              <a:spcBef>
                <a:spcPts val="0"/>
              </a:spcBef>
              <a:spcAft>
                <a:spcPts val="0"/>
              </a:spcAft>
              <a:buNone/>
            </a:pPr>
            <a:r>
              <a:rPr lang="en"/>
              <a:t>Timothy Riley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285825" y="466400"/>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2.1 </a:t>
            </a:r>
            <a:endParaRPr/>
          </a:p>
        </p:txBody>
      </p:sp>
      <p:sp>
        <p:nvSpPr>
          <p:cNvPr id="138" name="Google Shape;138;p22"/>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Machine Learning Model:</a:t>
            </a:r>
            <a:endParaRPr/>
          </a:p>
          <a:p>
            <a:pPr indent="-311150" lvl="0" marL="457200" rtl="0" algn="l">
              <a:spcBef>
                <a:spcPts val="1600"/>
              </a:spcBef>
              <a:spcAft>
                <a:spcPts val="0"/>
              </a:spcAft>
              <a:buSzPts val="1300"/>
              <a:buChar char="-"/>
            </a:pPr>
            <a:r>
              <a:rPr lang="en"/>
              <a:t>Using a random forest model and initial specs are: </a:t>
            </a:r>
            <a:r>
              <a:rPr lang="en" u="sng"/>
              <a:t>300</a:t>
            </a:r>
            <a:r>
              <a:rPr lang="en"/>
              <a:t> trees to grow and the number of candidates at each split is </a:t>
            </a:r>
            <a:r>
              <a:rPr lang="en" u="sng"/>
              <a:t>5 </a:t>
            </a:r>
            <a:endParaRPr/>
          </a:p>
        </p:txBody>
      </p:sp>
      <p:pic>
        <p:nvPicPr>
          <p:cNvPr id="139" name="Google Shape;139;p22"/>
          <p:cNvPicPr preferRelativeResize="0"/>
          <p:nvPr/>
        </p:nvPicPr>
        <p:blipFill>
          <a:blip r:embed="rId3">
            <a:alphaModFix/>
          </a:blip>
          <a:stretch>
            <a:fillRect/>
          </a:stretch>
        </p:blipFill>
        <p:spPr>
          <a:xfrm>
            <a:off x="680250" y="1790900"/>
            <a:ext cx="3055524" cy="2033125"/>
          </a:xfrm>
          <a:prstGeom prst="rect">
            <a:avLst/>
          </a:prstGeom>
          <a:noFill/>
          <a:ln>
            <a:noFill/>
          </a:ln>
        </p:spPr>
      </p:pic>
      <p:pic>
        <p:nvPicPr>
          <p:cNvPr id="140" name="Google Shape;140;p22"/>
          <p:cNvPicPr preferRelativeResize="0"/>
          <p:nvPr/>
        </p:nvPicPr>
        <p:blipFill rotWithShape="1">
          <a:blip r:embed="rId4">
            <a:alphaModFix/>
          </a:blip>
          <a:srcRect b="20420" l="0" r="0" t="0"/>
          <a:stretch/>
        </p:blipFill>
        <p:spPr>
          <a:xfrm>
            <a:off x="4882900" y="1890150"/>
            <a:ext cx="3465875" cy="1728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2.1 /2.2</a:t>
            </a:r>
            <a:endParaRPr/>
          </a:p>
        </p:txBody>
      </p:sp>
      <p:sp>
        <p:nvSpPr>
          <p:cNvPr id="146" name="Google Shape;146;p23"/>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Began writing code to train a Random Forest model. The objective of the script is as follows:</a:t>
            </a:r>
            <a:endParaRPr/>
          </a:p>
          <a:p>
            <a:pPr indent="-311150" lvl="0" marL="457200" rtl="0" algn="l">
              <a:spcBef>
                <a:spcPts val="1600"/>
              </a:spcBef>
              <a:spcAft>
                <a:spcPts val="0"/>
              </a:spcAft>
              <a:buSzPts val="1300"/>
              <a:buChar char="-"/>
            </a:pPr>
            <a:r>
              <a:rPr lang="en"/>
              <a:t>Imports dataset of band and biomass values</a:t>
            </a:r>
            <a:endParaRPr/>
          </a:p>
          <a:p>
            <a:pPr indent="-311150" lvl="0" marL="457200" rtl="0" algn="l">
              <a:spcBef>
                <a:spcPts val="0"/>
              </a:spcBef>
              <a:spcAft>
                <a:spcPts val="0"/>
              </a:spcAft>
              <a:buSzPts val="1300"/>
              <a:buChar char="-"/>
            </a:pPr>
            <a:r>
              <a:rPr lang="en"/>
              <a:t>Splits the dataset 80% training, 20% validation</a:t>
            </a:r>
            <a:endParaRPr/>
          </a:p>
          <a:p>
            <a:pPr indent="-311150" lvl="0" marL="457200" rtl="0" algn="l">
              <a:spcBef>
                <a:spcPts val="0"/>
              </a:spcBef>
              <a:spcAft>
                <a:spcPts val="0"/>
              </a:spcAft>
              <a:buSzPts val="1300"/>
              <a:buChar char="-"/>
            </a:pPr>
            <a:r>
              <a:rPr lang="en"/>
              <a:t>Builds the random Forest </a:t>
            </a:r>
            <a:r>
              <a:rPr lang="en"/>
              <a:t>Classifier</a:t>
            </a:r>
            <a:endParaRPr/>
          </a:p>
          <a:p>
            <a:pPr indent="-311150" lvl="0" marL="457200" rtl="0" algn="l">
              <a:spcBef>
                <a:spcPts val="0"/>
              </a:spcBef>
              <a:spcAft>
                <a:spcPts val="0"/>
              </a:spcAft>
              <a:buSzPts val="1300"/>
              <a:buChar char="-"/>
            </a:pPr>
            <a:r>
              <a:rPr lang="en"/>
              <a:t>Convert model to perform regression </a:t>
            </a:r>
            <a:endParaRPr/>
          </a:p>
          <a:p>
            <a:pPr indent="-311150" lvl="0" marL="457200" rtl="0" algn="l">
              <a:spcBef>
                <a:spcPts val="0"/>
              </a:spcBef>
              <a:spcAft>
                <a:spcPts val="0"/>
              </a:spcAft>
              <a:buSzPts val="1300"/>
              <a:buChar char="-"/>
            </a:pPr>
            <a:r>
              <a:rPr lang="en"/>
              <a:t>Begin model training </a:t>
            </a:r>
            <a:endParaRPr/>
          </a:p>
          <a:p>
            <a:pPr indent="-311150" lvl="0" marL="457200" rtl="0" algn="l">
              <a:spcBef>
                <a:spcPts val="0"/>
              </a:spcBef>
              <a:spcAft>
                <a:spcPts val="0"/>
              </a:spcAft>
              <a:buSzPts val="1300"/>
              <a:buChar char="-"/>
            </a:pPr>
            <a:r>
              <a:rPr lang="en"/>
              <a:t>Test the validation predictions </a:t>
            </a:r>
            <a:endParaRPr/>
          </a:p>
          <a:p>
            <a:pPr indent="-311150" lvl="0" marL="457200" rtl="0" algn="l">
              <a:spcBef>
                <a:spcPts val="0"/>
              </a:spcBef>
              <a:spcAft>
                <a:spcPts val="0"/>
              </a:spcAft>
              <a:buSzPts val="1300"/>
              <a:buChar char="-"/>
            </a:pPr>
            <a:r>
              <a:rPr lang="en"/>
              <a:t>Present validation predictions vs actual biomass values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3" name="Google Shape;153;p24"/>
          <p:cNvPicPr preferRelativeResize="0"/>
          <p:nvPr/>
        </p:nvPicPr>
        <p:blipFill>
          <a:blip r:embed="rId3">
            <a:alphaModFix/>
          </a:blip>
          <a:stretch>
            <a:fillRect/>
          </a:stretch>
        </p:blipFill>
        <p:spPr>
          <a:xfrm>
            <a:off x="1938725" y="929427"/>
            <a:ext cx="5804750" cy="3561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model Initial results </a:t>
            </a:r>
            <a:endParaRPr/>
          </a:p>
        </p:txBody>
      </p:sp>
      <p:sp>
        <p:nvSpPr>
          <p:cNvPr id="159" name="Google Shape;159;p2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0" name="Google Shape;160;p25"/>
          <p:cNvPicPr preferRelativeResize="0"/>
          <p:nvPr/>
        </p:nvPicPr>
        <p:blipFill>
          <a:blip r:embed="rId3">
            <a:alphaModFix/>
          </a:blip>
          <a:stretch>
            <a:fillRect/>
          </a:stretch>
        </p:blipFill>
        <p:spPr>
          <a:xfrm>
            <a:off x="3555025" y="500926"/>
            <a:ext cx="3982174" cy="3694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Interpreting Results</a:t>
            </a:r>
            <a:endParaRPr/>
          </a:p>
        </p:txBody>
      </p:sp>
      <p:sp>
        <p:nvSpPr>
          <p:cNvPr id="166" name="Google Shape;166;p2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500"/>
          </a:p>
        </p:txBody>
      </p:sp>
      <p:pic>
        <p:nvPicPr>
          <p:cNvPr id="167" name="Google Shape;167;p26"/>
          <p:cNvPicPr preferRelativeResize="0"/>
          <p:nvPr/>
        </p:nvPicPr>
        <p:blipFill>
          <a:blip r:embed="rId3">
            <a:alphaModFix/>
          </a:blip>
          <a:stretch>
            <a:fillRect/>
          </a:stretch>
        </p:blipFill>
        <p:spPr>
          <a:xfrm>
            <a:off x="1913075" y="1183625"/>
            <a:ext cx="6276949" cy="374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 name="Google Shape;174;p27"/>
          <p:cNvPicPr preferRelativeResize="0"/>
          <p:nvPr/>
        </p:nvPicPr>
        <p:blipFill rotWithShape="1">
          <a:blip r:embed="rId3">
            <a:alphaModFix/>
          </a:blip>
          <a:srcRect b="0" l="0" r="53902" t="0"/>
          <a:stretch/>
        </p:blipFill>
        <p:spPr>
          <a:xfrm>
            <a:off x="1479550" y="1162250"/>
            <a:ext cx="1851425" cy="3353150"/>
          </a:xfrm>
          <a:prstGeom prst="rect">
            <a:avLst/>
          </a:prstGeom>
          <a:noFill/>
          <a:ln>
            <a:noFill/>
          </a:ln>
        </p:spPr>
      </p:pic>
      <p:pic>
        <p:nvPicPr>
          <p:cNvPr id="175" name="Google Shape;175;p27"/>
          <p:cNvPicPr preferRelativeResize="0"/>
          <p:nvPr/>
        </p:nvPicPr>
        <p:blipFill>
          <a:blip r:embed="rId4">
            <a:alphaModFix/>
          </a:blip>
          <a:stretch>
            <a:fillRect/>
          </a:stretch>
        </p:blipFill>
        <p:spPr>
          <a:xfrm>
            <a:off x="4836876" y="1455626"/>
            <a:ext cx="3453275" cy="314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Troubleshooting</a:t>
            </a:r>
            <a:endParaRPr/>
          </a:p>
          <a:p>
            <a:pPr indent="0" lvl="0" marL="0" rtl="0" algn="l">
              <a:spcBef>
                <a:spcPts val="0"/>
              </a:spcBef>
              <a:spcAft>
                <a:spcPts val="0"/>
              </a:spcAft>
              <a:buNone/>
            </a:pPr>
            <a:r>
              <a:rPr lang="en"/>
              <a:t>/Next steps </a:t>
            </a:r>
            <a:endParaRPr/>
          </a:p>
        </p:txBody>
      </p:sp>
      <p:sp>
        <p:nvSpPr>
          <p:cNvPr id="181" name="Google Shape;181;p2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There are not many examples of utilizing a regression model within GEE</a:t>
            </a:r>
            <a:endParaRPr/>
          </a:p>
          <a:p>
            <a:pPr indent="-311150" lvl="0" marL="457200" rtl="0" algn="l">
              <a:spcBef>
                <a:spcPts val="0"/>
              </a:spcBef>
              <a:spcAft>
                <a:spcPts val="0"/>
              </a:spcAft>
              <a:buSzPts val="1300"/>
              <a:buChar char="-"/>
            </a:pPr>
            <a:r>
              <a:rPr lang="en"/>
              <a:t>The initial training results are not very impressive for multiple reasons:</a:t>
            </a:r>
            <a:endParaRPr/>
          </a:p>
          <a:p>
            <a:pPr indent="-298450" lvl="1" marL="914400" rtl="0" algn="l">
              <a:spcBef>
                <a:spcPts val="0"/>
              </a:spcBef>
              <a:spcAft>
                <a:spcPts val="0"/>
              </a:spcAft>
              <a:buSzPts val="1100"/>
              <a:buChar char="-"/>
            </a:pPr>
            <a:r>
              <a:rPr lang="en"/>
              <a:t>This data is extremely sparse </a:t>
            </a:r>
            <a:r>
              <a:rPr lang="en"/>
              <a:t>because</a:t>
            </a:r>
            <a:r>
              <a:rPr lang="en"/>
              <a:t> it consists of random values that don’t have much correlation </a:t>
            </a:r>
            <a:endParaRPr/>
          </a:p>
          <a:p>
            <a:pPr indent="-298450" lvl="1" marL="914400" rtl="0" algn="l">
              <a:spcBef>
                <a:spcPts val="0"/>
              </a:spcBef>
              <a:spcAft>
                <a:spcPts val="0"/>
              </a:spcAft>
              <a:buSzPts val="1100"/>
              <a:buChar char="-"/>
            </a:pPr>
            <a:r>
              <a:rPr lang="en"/>
              <a:t>The features used for training are not vast enough for the model to find disparity in data</a:t>
            </a:r>
            <a:endParaRPr/>
          </a:p>
          <a:p>
            <a:pPr indent="-298450" lvl="1" marL="914400" rtl="0" algn="l">
              <a:spcBef>
                <a:spcPts val="0"/>
              </a:spcBef>
              <a:spcAft>
                <a:spcPts val="0"/>
              </a:spcAft>
              <a:buSzPts val="1100"/>
              <a:buChar char="-"/>
            </a:pPr>
            <a:r>
              <a:rPr lang="en"/>
              <a:t>The parameters aren’t yet tuned to the dataset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2.1 / 2.2</a:t>
            </a:r>
            <a:endParaRPr/>
          </a:p>
        </p:txBody>
      </p:sp>
      <p:sp>
        <p:nvSpPr>
          <p:cNvPr id="187" name="Google Shape;187;p2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Received</a:t>
            </a:r>
            <a:r>
              <a:rPr lang="en"/>
              <a:t> the actual quadrat (</a:t>
            </a:r>
            <a:r>
              <a:rPr lang="en"/>
              <a:t>field</a:t>
            </a:r>
            <a:r>
              <a:rPr lang="en"/>
              <a:t> level) data values</a:t>
            </a:r>
            <a:endParaRPr/>
          </a:p>
          <a:p>
            <a:pPr indent="-311150" lvl="0" marL="457200" rtl="0" algn="l">
              <a:spcBef>
                <a:spcPts val="0"/>
              </a:spcBef>
              <a:spcAft>
                <a:spcPts val="0"/>
              </a:spcAft>
              <a:buSzPts val="1300"/>
              <a:buChar char="-"/>
            </a:pPr>
            <a:r>
              <a:rPr lang="en"/>
              <a:t>Began training with the data in the current RF models </a:t>
            </a:r>
            <a:endParaRPr/>
          </a:p>
          <a:p>
            <a:pPr indent="-311150" lvl="0" marL="457200" rtl="0" algn="l">
              <a:spcBef>
                <a:spcPts val="0"/>
              </a:spcBef>
              <a:spcAft>
                <a:spcPts val="0"/>
              </a:spcAft>
              <a:buSzPts val="1300"/>
              <a:buChar char="-"/>
            </a:pPr>
            <a:r>
              <a:rPr lang="en"/>
              <a:t>Looking for ways to improve the models results </a:t>
            </a:r>
            <a:endParaRPr/>
          </a:p>
        </p:txBody>
      </p:sp>
      <p:pic>
        <p:nvPicPr>
          <p:cNvPr id="188" name="Google Shape;188;p29"/>
          <p:cNvPicPr preferRelativeResize="0"/>
          <p:nvPr/>
        </p:nvPicPr>
        <p:blipFill>
          <a:blip r:embed="rId3">
            <a:alphaModFix/>
          </a:blip>
          <a:stretch>
            <a:fillRect/>
          </a:stretch>
        </p:blipFill>
        <p:spPr>
          <a:xfrm>
            <a:off x="94225" y="1733325"/>
            <a:ext cx="4381249" cy="2325151"/>
          </a:xfrm>
          <a:prstGeom prst="rect">
            <a:avLst/>
          </a:prstGeom>
          <a:noFill/>
          <a:ln>
            <a:noFill/>
          </a:ln>
        </p:spPr>
      </p:pic>
      <p:pic>
        <p:nvPicPr>
          <p:cNvPr id="189" name="Google Shape;189;p29"/>
          <p:cNvPicPr preferRelativeResize="0"/>
          <p:nvPr/>
        </p:nvPicPr>
        <p:blipFill>
          <a:blip r:embed="rId4">
            <a:alphaModFix/>
          </a:blip>
          <a:stretch>
            <a:fillRect/>
          </a:stretch>
        </p:blipFill>
        <p:spPr>
          <a:xfrm>
            <a:off x="4644675" y="2277509"/>
            <a:ext cx="4166401" cy="2088916"/>
          </a:xfrm>
          <a:prstGeom prst="rect">
            <a:avLst/>
          </a:prstGeom>
          <a:noFill/>
          <a:ln>
            <a:noFill/>
          </a:ln>
        </p:spPr>
      </p:pic>
      <p:sp>
        <p:nvSpPr>
          <p:cNvPr id="190" name="Google Shape;190;p29"/>
          <p:cNvSpPr txBox="1"/>
          <p:nvPr/>
        </p:nvSpPr>
        <p:spPr>
          <a:xfrm>
            <a:off x="687675" y="4163775"/>
            <a:ext cx="3193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Nitrogen Model results </a:t>
            </a:r>
            <a:endParaRPr>
              <a:solidFill>
                <a:srgbClr val="FFFFFF"/>
              </a:solidFill>
              <a:latin typeface="Roboto"/>
              <a:ea typeface="Roboto"/>
              <a:cs typeface="Roboto"/>
              <a:sym typeface="Roboto"/>
            </a:endParaRPr>
          </a:p>
        </p:txBody>
      </p:sp>
      <p:sp>
        <p:nvSpPr>
          <p:cNvPr id="191" name="Google Shape;191;p29"/>
          <p:cNvSpPr txBox="1"/>
          <p:nvPr/>
        </p:nvSpPr>
        <p:spPr>
          <a:xfrm>
            <a:off x="4900225" y="4514000"/>
            <a:ext cx="3193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Biomass </a:t>
            </a:r>
            <a:r>
              <a:rPr lang="en">
                <a:latin typeface="Roboto"/>
                <a:ea typeface="Roboto"/>
                <a:cs typeface="Roboto"/>
                <a:sym typeface="Roboto"/>
              </a:rPr>
              <a:t>Model results </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rPr>
              <a:t>Biomass Model results </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Biomass Model results </a:t>
            </a:r>
            <a:endParaRPr sz="1400">
              <a:solidFill>
                <a:srgbClr val="000000"/>
              </a:solidFill>
            </a:endParaRPr>
          </a:p>
          <a:p>
            <a:pPr indent="0" lvl="0" marL="0" rtl="0" algn="l">
              <a:spcBef>
                <a:spcPts val="0"/>
              </a:spcBef>
              <a:spcAft>
                <a:spcPts val="1600"/>
              </a:spcAft>
              <a:buNone/>
            </a:pPr>
            <a:r>
              <a:t/>
            </a:r>
            <a:endParaRPr/>
          </a:p>
        </p:txBody>
      </p:sp>
      <p:pic>
        <p:nvPicPr>
          <p:cNvPr id="198" name="Google Shape;198;p30"/>
          <p:cNvPicPr preferRelativeResize="0"/>
          <p:nvPr/>
        </p:nvPicPr>
        <p:blipFill>
          <a:blip r:embed="rId3">
            <a:alphaModFix/>
          </a:blip>
          <a:stretch>
            <a:fillRect/>
          </a:stretch>
        </p:blipFill>
        <p:spPr>
          <a:xfrm>
            <a:off x="4325600" y="249829"/>
            <a:ext cx="4651973" cy="2552174"/>
          </a:xfrm>
          <a:prstGeom prst="rect">
            <a:avLst/>
          </a:prstGeom>
          <a:noFill/>
          <a:ln>
            <a:noFill/>
          </a:ln>
        </p:spPr>
      </p:pic>
      <p:pic>
        <p:nvPicPr>
          <p:cNvPr id="199" name="Google Shape;199;p30"/>
          <p:cNvPicPr preferRelativeResize="0"/>
          <p:nvPr/>
        </p:nvPicPr>
        <p:blipFill>
          <a:blip r:embed="rId4">
            <a:alphaModFix/>
          </a:blip>
          <a:stretch>
            <a:fillRect/>
          </a:stretch>
        </p:blipFill>
        <p:spPr>
          <a:xfrm>
            <a:off x="159200" y="1732912"/>
            <a:ext cx="4166400" cy="2287888"/>
          </a:xfrm>
          <a:prstGeom prst="rect">
            <a:avLst/>
          </a:prstGeom>
          <a:noFill/>
          <a:ln>
            <a:noFill/>
          </a:ln>
        </p:spPr>
      </p:pic>
      <p:sp>
        <p:nvSpPr>
          <p:cNvPr id="200" name="Google Shape;200;p30"/>
          <p:cNvSpPr txBox="1"/>
          <p:nvPr/>
        </p:nvSpPr>
        <p:spPr>
          <a:xfrm>
            <a:off x="687675" y="4163775"/>
            <a:ext cx="3193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Nitrogen Model results </a:t>
            </a:r>
            <a:endParaRPr>
              <a:solidFill>
                <a:srgbClr val="FFFFFF"/>
              </a:solidFill>
              <a:latin typeface="Roboto"/>
              <a:ea typeface="Roboto"/>
              <a:cs typeface="Roboto"/>
              <a:sym typeface="Roboto"/>
            </a:endParaRPr>
          </a:p>
        </p:txBody>
      </p:sp>
      <p:sp>
        <p:nvSpPr>
          <p:cNvPr id="201" name="Google Shape;201;p30"/>
          <p:cNvSpPr txBox="1"/>
          <p:nvPr/>
        </p:nvSpPr>
        <p:spPr>
          <a:xfrm>
            <a:off x="5380650" y="3148050"/>
            <a:ext cx="3193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Biomass Model results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Troubleshooting </a:t>
            </a:r>
            <a:endParaRPr/>
          </a:p>
        </p:txBody>
      </p:sp>
      <p:sp>
        <p:nvSpPr>
          <p:cNvPr id="207" name="Google Shape;207;p3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Quadrat data was much smaller than anticipated</a:t>
            </a:r>
            <a:endParaRPr/>
          </a:p>
          <a:p>
            <a:pPr indent="-311150" lvl="0" marL="457200" rtl="0" algn="l">
              <a:spcBef>
                <a:spcPts val="0"/>
              </a:spcBef>
              <a:spcAft>
                <a:spcPts val="0"/>
              </a:spcAft>
              <a:buSzPts val="1300"/>
              <a:buChar char="-"/>
            </a:pPr>
            <a:r>
              <a:rPr lang="en"/>
              <a:t>The second part of the dataset consists of hyperspectral indices values/bands obtained from drone images taken across multiple fields </a:t>
            </a:r>
            <a:endParaRPr/>
          </a:p>
          <a:p>
            <a:pPr indent="-311150" lvl="0" marL="457200" rtl="0" algn="l">
              <a:spcBef>
                <a:spcPts val="0"/>
              </a:spcBef>
              <a:spcAft>
                <a:spcPts val="0"/>
              </a:spcAft>
              <a:buSzPts val="1300"/>
              <a:buChar char="-"/>
            </a:pPr>
            <a:r>
              <a:rPr lang="en"/>
              <a:t>This data can only be obtained and uploaded through the GEE command line tool and python API (Many issues with installing the API) </a:t>
            </a:r>
            <a:endParaRPr/>
          </a:p>
          <a:p>
            <a:pPr indent="-311150" lvl="0" marL="457200" rtl="0" algn="l">
              <a:spcBef>
                <a:spcPts val="0"/>
              </a:spcBef>
              <a:spcAft>
                <a:spcPts val="0"/>
              </a:spcAft>
              <a:buSzPts val="1300"/>
              <a:buChar char="-"/>
            </a:pPr>
            <a:r>
              <a:rPr lang="en"/>
              <a:t>Increasing the training data size would mean changing the input data for the model </a:t>
            </a:r>
            <a:endParaRPr/>
          </a:p>
          <a:p>
            <a:pPr indent="-298450" lvl="1" marL="914400" rtl="0" algn="l">
              <a:spcBef>
                <a:spcPts val="0"/>
              </a:spcBef>
              <a:spcAft>
                <a:spcPts val="0"/>
              </a:spcAft>
              <a:buSzPts val="1100"/>
              <a:buChar char="-"/>
            </a:pPr>
            <a:r>
              <a:rPr lang="en"/>
              <a:t>From directly obtained biomass and nitrogen values to hyperspectral indices values to infer biomass and nitrogen</a:t>
            </a:r>
            <a:endParaRPr/>
          </a:p>
          <a:p>
            <a:pPr indent="-298450" lvl="1" marL="914400" rtl="0" algn="l">
              <a:spcBef>
                <a:spcPts val="0"/>
              </a:spcBef>
              <a:spcAft>
                <a:spcPts val="0"/>
              </a:spcAft>
              <a:buSzPts val="1100"/>
              <a:buChar char="-"/>
            </a:pPr>
            <a:r>
              <a:rPr lang="en"/>
              <a:t>Looking for possibility of combining the data</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228600" lvl="0" marL="0" rtl="0" algn="l">
              <a:lnSpc>
                <a:spcPct val="125000"/>
              </a:lnSpc>
              <a:spcBef>
                <a:spcPts val="0"/>
              </a:spcBef>
              <a:spcAft>
                <a:spcPts val="0"/>
              </a:spcAft>
              <a:buNone/>
            </a:pPr>
            <a:r>
              <a:rPr lang="en" sz="1400">
                <a:solidFill>
                  <a:schemeClr val="dk1"/>
                </a:solidFill>
                <a:latin typeface="Roboto"/>
                <a:ea typeface="Roboto"/>
                <a:cs typeface="Roboto"/>
                <a:sym typeface="Roboto"/>
              </a:rPr>
              <a:t>Objective :</a:t>
            </a:r>
            <a:endParaRPr sz="1400">
              <a:solidFill>
                <a:schemeClr val="dk1"/>
              </a:solidFill>
              <a:latin typeface="Roboto"/>
              <a:ea typeface="Roboto"/>
              <a:cs typeface="Roboto"/>
              <a:sym typeface="Roboto"/>
            </a:endParaRPr>
          </a:p>
          <a:p>
            <a:pPr indent="228600" lvl="0" marL="0" rtl="0" algn="l">
              <a:lnSpc>
                <a:spcPct val="125000"/>
              </a:lnSpc>
              <a:spcBef>
                <a:spcPts val="600"/>
              </a:spcBef>
              <a:spcAft>
                <a:spcPts val="600"/>
              </a:spcAft>
              <a:buClr>
                <a:schemeClr val="dk1"/>
              </a:buClr>
              <a:buSzPts val="1100"/>
              <a:buFont typeface="Arial"/>
              <a:buNone/>
            </a:pPr>
            <a:r>
              <a:rPr lang="en" sz="1400">
                <a:solidFill>
                  <a:schemeClr val="dk1"/>
                </a:solidFill>
                <a:latin typeface="Roboto"/>
                <a:ea typeface="Roboto"/>
                <a:cs typeface="Roboto"/>
                <a:sym typeface="Roboto"/>
              </a:rPr>
              <a:t>This project will be the development of a web application in Google Earth Engine that performs plant health predictions on satellite images with implementation of a machine learning algorithm. Displaying concentrations of Biomass and % nitrogen from satellite imaging</a:t>
            </a:r>
            <a:endParaRPr/>
          </a:p>
        </p:txBody>
      </p:sp>
      <p:pic>
        <p:nvPicPr>
          <p:cNvPr id="72" name="Google Shape;72;p14"/>
          <p:cNvPicPr preferRelativeResize="0"/>
          <p:nvPr/>
        </p:nvPicPr>
        <p:blipFill>
          <a:blip r:embed="rId3">
            <a:alphaModFix/>
          </a:blip>
          <a:stretch>
            <a:fillRect/>
          </a:stretch>
        </p:blipFill>
        <p:spPr>
          <a:xfrm>
            <a:off x="4572000" y="2770650"/>
            <a:ext cx="3848257" cy="1828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13" name="Google Shape;213;p32"/>
          <p:cNvSpPr txBox="1"/>
          <p:nvPr>
            <p:ph idx="1" type="body"/>
          </p:nvPr>
        </p:nvSpPr>
        <p:spPr>
          <a:xfrm>
            <a:off x="4644675" y="500925"/>
            <a:ext cx="4166400" cy="4783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Add satellite indices formulas as additional features to train on, in order to improve the model results despite having a smaller training dataset.</a:t>
            </a:r>
            <a:endParaRPr/>
          </a:p>
          <a:p>
            <a:pPr indent="-311150" lvl="0" marL="457200" rtl="0" algn="l">
              <a:spcBef>
                <a:spcPts val="0"/>
              </a:spcBef>
              <a:spcAft>
                <a:spcPts val="0"/>
              </a:spcAft>
              <a:buSzPts val="1300"/>
              <a:buChar char="-"/>
            </a:pPr>
            <a:r>
              <a:rPr lang="en"/>
              <a:t>In the case of challenges with training regression on satellite images and trouble finding documentation on similar efforts in Google Earth Engine has lead to looking into another platform to apply an AI regression </a:t>
            </a:r>
            <a:r>
              <a:rPr lang="en"/>
              <a:t>model. </a:t>
            </a:r>
            <a:endParaRPr/>
          </a:p>
          <a:p>
            <a:pPr indent="0" lvl="0" marL="0" rtl="0" algn="l">
              <a:spcBef>
                <a:spcPts val="1600"/>
              </a:spcBef>
              <a:spcAft>
                <a:spcPts val="0"/>
              </a:spcAft>
              <a:buNone/>
            </a:pPr>
            <a:r>
              <a:rPr lang="en"/>
              <a:t>Note: </a:t>
            </a:r>
            <a:r>
              <a:rPr lang="en" u="sng">
                <a:solidFill>
                  <a:schemeClr val="hlink"/>
                </a:solidFill>
                <a:hlinkClick r:id="rId3"/>
              </a:rPr>
              <a:t>https://www.kdnuggets.com/2019/06/5-ways-lack-data-machine-learning.html</a:t>
            </a:r>
            <a:endParaRPr/>
          </a:p>
          <a:p>
            <a:pPr indent="0" lvl="0" marL="0" rtl="0" algn="l">
              <a:spcBef>
                <a:spcPts val="1600"/>
              </a:spcBef>
              <a:spcAft>
                <a:spcPts val="0"/>
              </a:spcAft>
              <a:buNone/>
            </a:pPr>
            <a:r>
              <a:rPr lang="en" u="sng">
                <a:solidFill>
                  <a:schemeClr val="hlink"/>
                </a:solidFill>
                <a:hlinkClick r:id="rId4"/>
              </a:rPr>
              <a:t>http://www.sthda.com/english/articles/35-statistical-machine-learning-essentials/140-bagging-and-random-forest-essentials/#:~:text=training.samples%2C%20%5D-,Computing%20random%20forest%20regression%20trees,predicted%20value%20by%20the%20model.&amp;text=The%20lower%20the%20RMSE%2C%20the%20better%20the%20model</a:t>
            </a:r>
            <a:r>
              <a:rPr lang="en"/>
              <a:t>.</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Refining and improvement:</a:t>
            </a:r>
            <a:endParaRPr/>
          </a:p>
          <a:p>
            <a:pPr indent="0" lvl="0" marL="0" rtl="0" algn="l">
              <a:spcBef>
                <a:spcPts val="0"/>
              </a:spcBef>
              <a:spcAft>
                <a:spcPts val="0"/>
              </a:spcAft>
              <a:buNone/>
            </a:pPr>
            <a:r>
              <a:rPr lang="en"/>
              <a:t>(Tasks 2.2)</a:t>
            </a:r>
            <a:endParaRPr/>
          </a:p>
        </p:txBody>
      </p:sp>
      <p:sp>
        <p:nvSpPr>
          <p:cNvPr id="219" name="Google Shape;219;p33"/>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Initial response to training is the dataset is too small for the parameters and model to produce viable results.</a:t>
            </a:r>
            <a:endParaRPr/>
          </a:p>
          <a:p>
            <a:pPr indent="0" lvl="0" marL="457200" rtl="0" algn="l">
              <a:spcBef>
                <a:spcPts val="1600"/>
              </a:spcBef>
              <a:spcAft>
                <a:spcPts val="0"/>
              </a:spcAft>
              <a:buNone/>
            </a:pPr>
            <a:r>
              <a:rPr lang="en"/>
              <a:t>Two Solutions:</a:t>
            </a:r>
            <a:endParaRPr/>
          </a:p>
          <a:p>
            <a:pPr indent="-311150" lvl="0" marL="457200" rtl="0" algn="l">
              <a:spcBef>
                <a:spcPts val="1600"/>
              </a:spcBef>
              <a:spcAft>
                <a:spcPts val="0"/>
              </a:spcAft>
              <a:buSzPts val="1300"/>
              <a:buAutoNum type="arabicPeriod"/>
            </a:pPr>
            <a:r>
              <a:rPr lang="en"/>
              <a:t>Add more training variables to get further properties from each datapoint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2.) 	Perform workarounds to maximize the dataset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Solution/edit 1 </a:t>
            </a:r>
            <a:endParaRPr/>
          </a:p>
        </p:txBody>
      </p:sp>
      <p:sp>
        <p:nvSpPr>
          <p:cNvPr id="225" name="Google Shape;225;p3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Looked into adding the spectral indicies formulas as additional variables to the training dataset </a:t>
            </a:r>
            <a:endParaRPr/>
          </a:p>
          <a:p>
            <a:pPr indent="-311150" lvl="0" marL="457200" rtl="0" algn="l">
              <a:spcBef>
                <a:spcPts val="0"/>
              </a:spcBef>
              <a:spcAft>
                <a:spcPts val="0"/>
              </a:spcAft>
              <a:buSzPts val="1300"/>
              <a:buChar char="-"/>
            </a:pPr>
            <a:r>
              <a:rPr lang="en"/>
              <a:t>Found a resource of about 200 RS indices specific to the Bands of the Sentinel-2 Satellite</a:t>
            </a:r>
            <a:endParaRPr/>
          </a:p>
          <a:p>
            <a:pPr indent="-311150" lvl="0" marL="457200" rtl="0" algn="l">
              <a:spcBef>
                <a:spcPts val="0"/>
              </a:spcBef>
              <a:spcAft>
                <a:spcPts val="0"/>
              </a:spcAft>
              <a:buSzPts val="1300"/>
              <a:buChar char="-"/>
            </a:pPr>
            <a:r>
              <a:rPr lang="en"/>
              <a:t>Additional indices to add as training bands are:</a:t>
            </a:r>
            <a:endParaRPr/>
          </a:p>
          <a:p>
            <a:pPr indent="-298450" lvl="1" marL="914400" rtl="0" algn="l">
              <a:spcBef>
                <a:spcPts val="0"/>
              </a:spcBef>
              <a:spcAft>
                <a:spcPts val="0"/>
              </a:spcAft>
              <a:buSzPts val="1100"/>
              <a:buChar char="-"/>
            </a:pPr>
            <a:r>
              <a:rPr lang="en"/>
              <a:t>AVI </a:t>
            </a:r>
            <a:endParaRPr/>
          </a:p>
          <a:p>
            <a:pPr indent="-298450" lvl="1" marL="914400" rtl="0" algn="l">
              <a:spcBef>
                <a:spcPts val="0"/>
              </a:spcBef>
              <a:spcAft>
                <a:spcPts val="0"/>
              </a:spcAft>
              <a:buSzPts val="1100"/>
              <a:buChar char="-"/>
            </a:pPr>
            <a:r>
              <a:rPr lang="en"/>
              <a:t>BRI </a:t>
            </a:r>
            <a:endParaRPr/>
          </a:p>
          <a:p>
            <a:pPr indent="-298450" lvl="1" marL="914400" rtl="0" algn="l">
              <a:spcBef>
                <a:spcPts val="0"/>
              </a:spcBef>
              <a:spcAft>
                <a:spcPts val="0"/>
              </a:spcAft>
              <a:buSzPts val="1100"/>
              <a:buChar char="-"/>
            </a:pPr>
            <a:r>
              <a:rPr lang="en"/>
              <a:t>CARI</a:t>
            </a:r>
            <a:endParaRPr/>
          </a:p>
          <a:p>
            <a:pPr indent="-298450" lvl="1" marL="914400" rtl="0" algn="l">
              <a:spcBef>
                <a:spcPts val="0"/>
              </a:spcBef>
              <a:spcAft>
                <a:spcPts val="0"/>
              </a:spcAft>
              <a:buSzPts val="1100"/>
              <a:buChar char="-"/>
            </a:pPr>
            <a:r>
              <a:rPr lang="en"/>
              <a:t>CARI2</a:t>
            </a:r>
            <a:endParaRPr/>
          </a:p>
          <a:p>
            <a:pPr indent="-298450" lvl="1" marL="914400" rtl="0" algn="l">
              <a:spcBef>
                <a:spcPts val="0"/>
              </a:spcBef>
              <a:spcAft>
                <a:spcPts val="0"/>
              </a:spcAft>
              <a:buSzPts val="1100"/>
              <a:buChar char="-"/>
            </a:pPr>
            <a:r>
              <a:rPr lang="en"/>
              <a:t>CVI</a:t>
            </a:r>
            <a:endParaRPr/>
          </a:p>
          <a:p>
            <a:pPr indent="-298450" lvl="1" marL="914400" rtl="0" algn="l">
              <a:spcBef>
                <a:spcPts val="0"/>
              </a:spcBef>
              <a:spcAft>
                <a:spcPts val="0"/>
              </a:spcAft>
              <a:buSzPts val="1100"/>
              <a:buChar char="-"/>
            </a:pPr>
            <a:r>
              <a:rPr lang="en"/>
              <a:t>Chlgreen  </a:t>
            </a:r>
            <a:endParaRPr/>
          </a:p>
        </p:txBody>
      </p:sp>
      <p:pic>
        <p:nvPicPr>
          <p:cNvPr id="226" name="Google Shape;226;p34"/>
          <p:cNvPicPr preferRelativeResize="0"/>
          <p:nvPr/>
        </p:nvPicPr>
        <p:blipFill>
          <a:blip r:embed="rId3">
            <a:alphaModFix/>
          </a:blip>
          <a:stretch>
            <a:fillRect/>
          </a:stretch>
        </p:blipFill>
        <p:spPr>
          <a:xfrm>
            <a:off x="393500" y="1279550"/>
            <a:ext cx="2744224" cy="2709924"/>
          </a:xfrm>
          <a:prstGeom prst="rect">
            <a:avLst/>
          </a:prstGeom>
          <a:noFill/>
          <a:ln>
            <a:noFill/>
          </a:ln>
        </p:spPr>
      </p:pic>
      <p:pic>
        <p:nvPicPr>
          <p:cNvPr id="227" name="Google Shape;227;p34"/>
          <p:cNvPicPr preferRelativeResize="0"/>
          <p:nvPr/>
        </p:nvPicPr>
        <p:blipFill>
          <a:blip r:embed="rId4">
            <a:alphaModFix/>
          </a:blip>
          <a:stretch>
            <a:fillRect/>
          </a:stretch>
        </p:blipFill>
        <p:spPr>
          <a:xfrm>
            <a:off x="2664950" y="3540098"/>
            <a:ext cx="6227351" cy="1513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Solution/edit 2</a:t>
            </a:r>
            <a:endParaRPr/>
          </a:p>
        </p:txBody>
      </p:sp>
      <p:sp>
        <p:nvSpPr>
          <p:cNvPr id="233" name="Google Shape;233;p3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Training Dataset Workaround:</a:t>
            </a:r>
            <a:endParaRPr/>
          </a:p>
          <a:p>
            <a:pPr indent="-298450" lvl="1" marL="914400" rtl="0" algn="l">
              <a:spcBef>
                <a:spcPts val="0"/>
              </a:spcBef>
              <a:spcAft>
                <a:spcPts val="0"/>
              </a:spcAft>
              <a:buSzPts val="1100"/>
              <a:buChar char="-"/>
            </a:pPr>
            <a:r>
              <a:rPr lang="en"/>
              <a:t>Utilize the Hyperspectral drone data and original RF model to maximize the training dataset of Biomass and Nitrogen values</a:t>
            </a:r>
            <a:endParaRPr/>
          </a:p>
          <a:p>
            <a:pPr indent="-311150" lvl="0" marL="457200" rtl="0" algn="l">
              <a:spcBef>
                <a:spcPts val="0"/>
              </a:spcBef>
              <a:spcAft>
                <a:spcPts val="0"/>
              </a:spcAft>
              <a:buSzPts val="1300"/>
              <a:buChar char="-"/>
            </a:pPr>
            <a:r>
              <a:rPr lang="en"/>
              <a:t>The hyperspec data holds a high volume of very precise field data.</a:t>
            </a:r>
            <a:endParaRPr/>
          </a:p>
          <a:p>
            <a:pPr indent="-311150" lvl="0" marL="457200" rtl="0" algn="l">
              <a:spcBef>
                <a:spcPts val="0"/>
              </a:spcBef>
              <a:spcAft>
                <a:spcPts val="0"/>
              </a:spcAft>
              <a:buSzPts val="1300"/>
              <a:buChar char="-"/>
            </a:pPr>
            <a:r>
              <a:rPr lang="en"/>
              <a:t>The original RF model for Drone data performed very well on Biomass and Nitrogen predictions </a:t>
            </a:r>
            <a:endParaRPr/>
          </a:p>
          <a:p>
            <a:pPr indent="-311150" lvl="0" marL="457200" rtl="0" algn="l">
              <a:spcBef>
                <a:spcPts val="0"/>
              </a:spcBef>
              <a:spcAft>
                <a:spcPts val="0"/>
              </a:spcAft>
              <a:buSzPts val="1300"/>
              <a:buChar char="-"/>
            </a:pPr>
            <a:r>
              <a:rPr lang="en"/>
              <a:t>New process:</a:t>
            </a:r>
            <a:endParaRPr/>
          </a:p>
          <a:p>
            <a:pPr indent="-298450" lvl="1" marL="914400" rtl="0" algn="l">
              <a:spcBef>
                <a:spcPts val="0"/>
              </a:spcBef>
              <a:spcAft>
                <a:spcPts val="0"/>
              </a:spcAft>
              <a:buSzPts val="1100"/>
              <a:buChar char="-"/>
            </a:pPr>
            <a:r>
              <a:rPr lang="en"/>
              <a:t>Import 50 GB of hyperspec data to GEE</a:t>
            </a:r>
            <a:endParaRPr/>
          </a:p>
          <a:p>
            <a:pPr indent="-298450" lvl="1" marL="914400" rtl="0" algn="l">
              <a:spcBef>
                <a:spcPts val="0"/>
              </a:spcBef>
              <a:spcAft>
                <a:spcPts val="0"/>
              </a:spcAft>
              <a:buSzPts val="1100"/>
              <a:buChar char="-"/>
            </a:pPr>
            <a:r>
              <a:rPr lang="en"/>
              <a:t>Import original RF model for drone imaging </a:t>
            </a:r>
            <a:endParaRPr/>
          </a:p>
          <a:p>
            <a:pPr indent="-298450" lvl="1" marL="914400" rtl="0" algn="l">
              <a:spcBef>
                <a:spcPts val="0"/>
              </a:spcBef>
              <a:spcAft>
                <a:spcPts val="0"/>
              </a:spcAft>
              <a:buSzPts val="1100"/>
              <a:buChar char="-"/>
            </a:pPr>
            <a:r>
              <a:rPr lang="en"/>
              <a:t>Obtain Biomass and Nitrogen estimates from original RF model on hyperspec images </a:t>
            </a:r>
            <a:endParaRPr/>
          </a:p>
          <a:p>
            <a:pPr indent="-298450" lvl="1" marL="914400" rtl="0" algn="l">
              <a:spcBef>
                <a:spcPts val="0"/>
              </a:spcBef>
              <a:spcAft>
                <a:spcPts val="0"/>
              </a:spcAft>
              <a:buSzPts val="1100"/>
              <a:buChar char="-"/>
            </a:pPr>
            <a:r>
              <a:rPr lang="en"/>
              <a:t>Utilize the variable estimates to maximize the training dataset </a:t>
            </a:r>
            <a:endParaRPr/>
          </a:p>
          <a:p>
            <a:pPr indent="-298450" lvl="1" marL="914400" rtl="0" algn="l">
              <a:spcBef>
                <a:spcPts val="0"/>
              </a:spcBef>
              <a:spcAft>
                <a:spcPts val="0"/>
              </a:spcAft>
              <a:buSzPts val="1100"/>
              <a:buChar char="-"/>
            </a:pPr>
            <a:r>
              <a:rPr lang="en"/>
              <a:t>Continue the Sentinel 2 training process</a:t>
            </a:r>
            <a:endParaRPr/>
          </a:p>
          <a:p>
            <a:pPr indent="-298450" lvl="1" marL="914400" rtl="0" algn="l">
              <a:spcBef>
                <a:spcPts val="0"/>
              </a:spcBef>
              <a:spcAft>
                <a:spcPts val="0"/>
              </a:spcAft>
              <a:buSzPts val="1100"/>
              <a:buChar char="-"/>
            </a:pPr>
            <a:r>
              <a:rPr lang="en"/>
              <a:t>Test accuracy against estimated data and quadrat data </a:t>
            </a:r>
            <a:endParaRPr/>
          </a:p>
        </p:txBody>
      </p:sp>
      <p:pic>
        <p:nvPicPr>
          <p:cNvPr id="234" name="Google Shape;234;p35"/>
          <p:cNvPicPr preferRelativeResize="0"/>
          <p:nvPr/>
        </p:nvPicPr>
        <p:blipFill>
          <a:blip r:embed="rId3">
            <a:alphaModFix/>
          </a:blip>
          <a:stretch>
            <a:fillRect/>
          </a:stretch>
        </p:blipFill>
        <p:spPr>
          <a:xfrm>
            <a:off x="1803775" y="3225375"/>
            <a:ext cx="3147087" cy="1828873"/>
          </a:xfrm>
          <a:prstGeom prst="rect">
            <a:avLst/>
          </a:prstGeom>
          <a:noFill/>
          <a:ln>
            <a:noFill/>
          </a:ln>
        </p:spPr>
      </p:pic>
      <p:pic>
        <p:nvPicPr>
          <p:cNvPr id="235" name="Google Shape;235;p35"/>
          <p:cNvPicPr preferRelativeResize="0"/>
          <p:nvPr/>
        </p:nvPicPr>
        <p:blipFill>
          <a:blip r:embed="rId4">
            <a:alphaModFix/>
          </a:blip>
          <a:stretch>
            <a:fillRect/>
          </a:stretch>
        </p:blipFill>
        <p:spPr>
          <a:xfrm>
            <a:off x="311725" y="1322400"/>
            <a:ext cx="2660761" cy="2286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p:txBody>
      </p:sp>
      <p:sp>
        <p:nvSpPr>
          <p:cNvPr id="78" name="Google Shape;78;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Font typeface="Noto Sans Symbols"/>
              <a:buChar char="❏"/>
            </a:pPr>
            <a:r>
              <a:rPr lang="en" sz="1200">
                <a:solidFill>
                  <a:schemeClr val="dk1"/>
                </a:solidFill>
                <a:latin typeface="Times New Roman"/>
                <a:ea typeface="Times New Roman"/>
                <a:cs typeface="Times New Roman"/>
                <a:sym typeface="Times New Roman"/>
              </a:rPr>
              <a:t>Task 1. Preprocessing the Dataset</a:t>
            </a:r>
            <a:endParaRPr sz="1200">
              <a:solidFill>
                <a:schemeClr val="dk1"/>
              </a:solidFill>
              <a:latin typeface="Noto Sans Symbols"/>
              <a:ea typeface="Noto Sans Symbols"/>
              <a:cs typeface="Noto Sans Symbols"/>
              <a:sym typeface="Noto Sans Symbols"/>
            </a:endParaRPr>
          </a:p>
          <a:p>
            <a:pPr indent="-295275" lvl="1" marL="914400" rtl="0" algn="just">
              <a:lnSpc>
                <a:spcPct val="100000"/>
              </a:lnSpc>
              <a:spcBef>
                <a:spcPts val="300"/>
              </a:spcBef>
              <a:spcAft>
                <a:spcPts val="0"/>
              </a:spcAft>
              <a:buClr>
                <a:schemeClr val="dk1"/>
              </a:buClr>
              <a:buSzPts val="1050"/>
              <a:buFont typeface="Courier New"/>
              <a:buChar char="❏"/>
            </a:pPr>
            <a:r>
              <a:rPr lang="en" sz="1200">
                <a:solidFill>
                  <a:schemeClr val="dk1"/>
                </a:solidFill>
                <a:latin typeface="Times New Roman"/>
                <a:ea typeface="Times New Roman"/>
                <a:cs typeface="Times New Roman"/>
                <a:sym typeface="Times New Roman"/>
              </a:rPr>
              <a:t>Subtask 1. isolate necessary information from satellite </a:t>
            </a:r>
            <a:endParaRPr sz="1200">
              <a:solidFill>
                <a:schemeClr val="dk1"/>
              </a:solidFill>
              <a:latin typeface="Times New Roman"/>
              <a:ea typeface="Times New Roman"/>
              <a:cs typeface="Times New Roman"/>
              <a:sym typeface="Times New Roman"/>
            </a:endParaRPr>
          </a:p>
          <a:p>
            <a:pPr indent="-295275" lvl="1" marL="914400" rtl="0" algn="just">
              <a:lnSpc>
                <a:spcPct val="100000"/>
              </a:lnSpc>
              <a:spcBef>
                <a:spcPts val="300"/>
              </a:spcBef>
              <a:spcAft>
                <a:spcPts val="0"/>
              </a:spcAft>
              <a:buClr>
                <a:schemeClr val="dk1"/>
              </a:buClr>
              <a:buSzPts val="1050"/>
              <a:buFont typeface="Courier New"/>
              <a:buChar char="❏"/>
            </a:pPr>
            <a:r>
              <a:rPr lang="en" sz="1200">
                <a:solidFill>
                  <a:schemeClr val="dk1"/>
                </a:solidFill>
                <a:latin typeface="Times New Roman"/>
                <a:ea typeface="Times New Roman"/>
                <a:cs typeface="Times New Roman"/>
                <a:sym typeface="Times New Roman"/>
              </a:rPr>
              <a:t>Subtask 2. isolate vital information from field site data </a:t>
            </a:r>
            <a:endParaRPr sz="1050">
              <a:solidFill>
                <a:schemeClr val="dk1"/>
              </a:solidFill>
              <a:latin typeface="Courier New"/>
              <a:ea typeface="Courier New"/>
              <a:cs typeface="Courier New"/>
              <a:sym typeface="Courier New"/>
            </a:endParaRPr>
          </a:p>
          <a:p>
            <a:pPr indent="-304800" lvl="1" marL="914400" rtl="0" algn="just">
              <a:lnSpc>
                <a:spcPct val="100000"/>
              </a:lnSpc>
              <a:spcBef>
                <a:spcPts val="300"/>
              </a:spcBef>
              <a:spcAft>
                <a:spcPts val="0"/>
              </a:spcAft>
              <a:buClr>
                <a:schemeClr val="dk1"/>
              </a:buClr>
              <a:buSzPts val="1200"/>
              <a:buFont typeface="Courier New"/>
              <a:buChar char="❏"/>
            </a:pPr>
            <a:r>
              <a:rPr lang="en" sz="1200">
                <a:solidFill>
                  <a:schemeClr val="dk1"/>
                </a:solidFill>
                <a:latin typeface="Times New Roman"/>
                <a:ea typeface="Times New Roman"/>
                <a:cs typeface="Times New Roman"/>
                <a:sym typeface="Times New Roman"/>
              </a:rPr>
              <a:t>Subtask 3. Correlate quadrat data to pixel location in satellite images </a:t>
            </a:r>
            <a:endParaRPr sz="1200">
              <a:solidFill>
                <a:schemeClr val="dk1"/>
              </a:solidFill>
              <a:latin typeface="Courier New"/>
              <a:ea typeface="Courier New"/>
              <a:cs typeface="Courier New"/>
              <a:sym typeface="Courier New"/>
            </a:endParaRPr>
          </a:p>
          <a:p>
            <a:pPr indent="-304800" lvl="1" marL="914400" rtl="0" algn="just">
              <a:lnSpc>
                <a:spcPct val="100000"/>
              </a:lnSpc>
              <a:spcBef>
                <a:spcPts val="300"/>
              </a:spcBef>
              <a:spcAft>
                <a:spcPts val="0"/>
              </a:spcAft>
              <a:buClr>
                <a:schemeClr val="dk1"/>
              </a:buClr>
              <a:buSzPts val="1200"/>
              <a:buFont typeface="Courier New"/>
              <a:buChar char="❏"/>
            </a:pPr>
            <a:r>
              <a:rPr lang="en" sz="1200">
                <a:solidFill>
                  <a:schemeClr val="dk1"/>
                </a:solidFill>
                <a:latin typeface="Times New Roman"/>
                <a:ea typeface="Times New Roman"/>
                <a:cs typeface="Times New Roman"/>
                <a:sym typeface="Times New Roman"/>
              </a:rPr>
              <a:t>Subtask 4. Build Dataset input pipeline </a:t>
            </a:r>
            <a:endParaRPr sz="1200">
              <a:solidFill>
                <a:schemeClr val="dk1"/>
              </a:solidFill>
              <a:latin typeface="Times New Roman"/>
              <a:ea typeface="Times New Roman"/>
              <a:cs typeface="Times New Roman"/>
              <a:sym typeface="Times New Roman"/>
            </a:endParaRPr>
          </a:p>
          <a:p>
            <a:pPr indent="-304800" lvl="0" marL="457200" rtl="0" algn="just">
              <a:lnSpc>
                <a:spcPct val="100000"/>
              </a:lnSpc>
              <a:spcBef>
                <a:spcPts val="300"/>
              </a:spcBef>
              <a:spcAft>
                <a:spcPts val="0"/>
              </a:spcAft>
              <a:buClr>
                <a:schemeClr val="dk1"/>
              </a:buClr>
              <a:buSzPts val="1200"/>
              <a:buFont typeface="Noto Sans Symbols"/>
              <a:buChar char="❏"/>
            </a:pPr>
            <a:r>
              <a:rPr lang="en" sz="1200">
                <a:solidFill>
                  <a:schemeClr val="dk1"/>
                </a:solidFill>
                <a:latin typeface="Times New Roman"/>
                <a:ea typeface="Times New Roman"/>
                <a:cs typeface="Times New Roman"/>
                <a:sym typeface="Times New Roman"/>
              </a:rPr>
              <a:t>Task 2. Produce Machine learning Model</a:t>
            </a:r>
            <a:endParaRPr sz="1200">
              <a:solidFill>
                <a:schemeClr val="dk1"/>
              </a:solidFill>
              <a:latin typeface="Noto Sans Symbols"/>
              <a:ea typeface="Noto Sans Symbols"/>
              <a:cs typeface="Noto Sans Symbols"/>
              <a:sym typeface="Noto Sans Symbols"/>
            </a:endParaRPr>
          </a:p>
          <a:p>
            <a:pPr indent="-304800" lvl="1" marL="9144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Subtask 1. Build Model structure &amp; begin initial training.</a:t>
            </a:r>
            <a:endParaRPr sz="1200">
              <a:solidFill>
                <a:schemeClr val="dk1"/>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Subtask 2. Collect results, revise and retrain the network. </a:t>
            </a:r>
            <a:endParaRPr sz="1200">
              <a:solidFill>
                <a:schemeClr val="dk1"/>
              </a:solidFill>
              <a:latin typeface="Times New Roman"/>
              <a:ea typeface="Times New Roman"/>
              <a:cs typeface="Times New Roman"/>
              <a:sym typeface="Times New Roman"/>
            </a:endParaRPr>
          </a:p>
          <a:p>
            <a:pPr indent="-304800" lvl="0" marL="4572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Task 3. Develop Alpha-Application in GEE  </a:t>
            </a:r>
            <a:endParaRPr sz="1200">
              <a:solidFill>
                <a:schemeClr val="dk1"/>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chemeClr val="dk1"/>
              </a:buClr>
              <a:buSzPts val="1200"/>
              <a:buFont typeface="Courier New"/>
              <a:buChar char="❏"/>
            </a:pPr>
            <a:r>
              <a:rPr lang="en" sz="1200">
                <a:solidFill>
                  <a:schemeClr val="dk1"/>
                </a:solidFill>
                <a:latin typeface="Times New Roman"/>
                <a:ea typeface="Times New Roman"/>
                <a:cs typeface="Times New Roman"/>
                <a:sym typeface="Times New Roman"/>
              </a:rPr>
              <a:t>Subtask 1. Build UI that accesses Sentinel - II satellite images</a:t>
            </a:r>
            <a:endParaRPr sz="1200">
              <a:solidFill>
                <a:schemeClr val="dk1"/>
              </a:solidFill>
              <a:latin typeface="Courier New"/>
              <a:ea typeface="Courier New"/>
              <a:cs typeface="Courier New"/>
              <a:sym typeface="Courier New"/>
            </a:endParaRPr>
          </a:p>
          <a:p>
            <a:pPr indent="-304800" lvl="1" marL="9144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Subtask 2. Add coordinate location functionality</a:t>
            </a:r>
            <a:endParaRPr sz="1200">
              <a:solidFill>
                <a:schemeClr val="dk1"/>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Subtask 3. Add image capture functionality </a:t>
            </a:r>
            <a:endParaRPr sz="1200">
              <a:solidFill>
                <a:schemeClr val="dk1"/>
              </a:solidFill>
              <a:latin typeface="Times New Roman"/>
              <a:ea typeface="Times New Roman"/>
              <a:cs typeface="Times New Roman"/>
              <a:sym typeface="Times New Roman"/>
            </a:endParaRPr>
          </a:p>
          <a:p>
            <a:pPr indent="0" lvl="0" marL="0" rtl="0" algn="l">
              <a:spcBef>
                <a:spcPts val="3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 con.</a:t>
            </a:r>
            <a:endParaRPr/>
          </a:p>
        </p:txBody>
      </p:sp>
      <p:sp>
        <p:nvSpPr>
          <p:cNvPr id="84" name="Google Shape;84;p1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Task 4. Backend Development </a:t>
            </a:r>
            <a:endParaRPr sz="1200">
              <a:solidFill>
                <a:schemeClr val="dk1"/>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chemeClr val="dk1"/>
              </a:buClr>
              <a:buSzPts val="1200"/>
              <a:buFont typeface="Courier New"/>
              <a:buChar char="❏"/>
            </a:pPr>
            <a:r>
              <a:rPr lang="en" sz="1200">
                <a:solidFill>
                  <a:schemeClr val="dk1"/>
                </a:solidFill>
                <a:latin typeface="Times New Roman"/>
                <a:ea typeface="Times New Roman"/>
                <a:cs typeface="Times New Roman"/>
                <a:sym typeface="Times New Roman"/>
              </a:rPr>
              <a:t>Subtask 1. Preprocess the captured image for compatibility to model nput</a:t>
            </a:r>
            <a:endParaRPr sz="1200">
              <a:solidFill>
                <a:schemeClr val="dk1"/>
              </a:solidFill>
              <a:latin typeface="Courier New"/>
              <a:ea typeface="Courier New"/>
              <a:cs typeface="Courier New"/>
              <a:sym typeface="Courier New"/>
            </a:endParaRPr>
          </a:p>
          <a:p>
            <a:pPr indent="-304800" lvl="1" marL="9144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Subtask 2. Integrate the trained neural net model into the GEE API </a:t>
            </a:r>
            <a:endParaRPr sz="1200">
              <a:solidFill>
                <a:schemeClr val="dk1"/>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Subtask 3. Write code to associate prediction output values with satellite image pixel locations</a:t>
            </a:r>
            <a:endParaRPr sz="1200">
              <a:solidFill>
                <a:schemeClr val="dk1"/>
              </a:solidFill>
              <a:latin typeface="Times New Roman"/>
              <a:ea typeface="Times New Roman"/>
              <a:cs typeface="Times New Roman"/>
              <a:sym typeface="Times New Roman"/>
            </a:endParaRPr>
          </a:p>
          <a:p>
            <a:pPr indent="-304800" lvl="0" marL="4572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Task 5. Frontend</a:t>
            </a:r>
            <a:endParaRPr sz="1200">
              <a:solidFill>
                <a:schemeClr val="dk1"/>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Subtask 1. Convert Biomass and Nitrogen % predictions to Raster Map data values  </a:t>
            </a:r>
            <a:endParaRPr sz="1200">
              <a:solidFill>
                <a:schemeClr val="dk1"/>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Subtask 2. Write code to Draw Raster map over satellite image </a:t>
            </a:r>
            <a:endParaRPr sz="1200">
              <a:solidFill>
                <a:schemeClr val="dk1"/>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Subtask 3. Build User Interface for interaction with the Raster map</a:t>
            </a:r>
            <a:endParaRPr sz="1200">
              <a:solidFill>
                <a:schemeClr val="dk1"/>
              </a:solidFill>
              <a:latin typeface="Times New Roman"/>
              <a:ea typeface="Times New Roman"/>
              <a:cs typeface="Times New Roman"/>
              <a:sym typeface="Times New Roman"/>
            </a:endParaRPr>
          </a:p>
          <a:p>
            <a:pPr indent="-304800" lvl="0" marL="4572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Task 6. Testing and Refinement</a:t>
            </a:r>
            <a:endParaRPr sz="1200">
              <a:solidFill>
                <a:schemeClr val="dk1"/>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Subtask 1. Test the operability of the application and its ease of use </a:t>
            </a:r>
            <a:endParaRPr sz="1200">
              <a:solidFill>
                <a:schemeClr val="dk1"/>
              </a:solidFill>
              <a:latin typeface="Times New Roman"/>
              <a:ea typeface="Times New Roman"/>
              <a:cs typeface="Times New Roman"/>
              <a:sym typeface="Times New Roman"/>
            </a:endParaRPr>
          </a:p>
          <a:p>
            <a:pPr indent="-304800" lvl="1" marL="914400" rtl="0" algn="just">
              <a:lnSpc>
                <a:spcPct val="100000"/>
              </a:lnSpc>
              <a:spcBef>
                <a:spcPts val="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Subtask 2. Refine the Apps use and workflow</a:t>
            </a:r>
            <a:endParaRPr sz="1100">
              <a:solidFill>
                <a:srgbClr val="666666"/>
              </a:solidFill>
              <a:latin typeface="Roboto"/>
              <a:ea typeface="Roboto"/>
              <a:cs typeface="Roboto"/>
              <a:sym typeface="Roboto"/>
            </a:endParaRPr>
          </a:p>
          <a:p>
            <a:pPr indent="0" lvl="0" marL="0" rtl="0" algn="l">
              <a:spcBef>
                <a:spcPts val="3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status </a:t>
            </a:r>
            <a:endParaRPr/>
          </a:p>
        </p:txBody>
      </p:sp>
      <p:sp>
        <p:nvSpPr>
          <p:cNvPr id="90" name="Google Shape;90;p1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Produced code to Extract band values from the pixels of satellite images </a:t>
            </a:r>
            <a:endParaRPr/>
          </a:p>
          <a:p>
            <a:pPr indent="-311150" lvl="0" marL="457200" rtl="0" algn="l">
              <a:spcBef>
                <a:spcPts val="0"/>
              </a:spcBef>
              <a:spcAft>
                <a:spcPts val="0"/>
              </a:spcAft>
              <a:buSzPts val="1300"/>
              <a:buChar char="-"/>
            </a:pPr>
            <a:r>
              <a:rPr lang="en"/>
              <a:t>Tested</a:t>
            </a:r>
            <a:r>
              <a:rPr lang="en"/>
              <a:t> some User Interface capability of the code </a:t>
            </a:r>
            <a:endParaRPr/>
          </a:p>
          <a:p>
            <a:pPr indent="-311150" lvl="0" marL="457200" rtl="0" algn="l">
              <a:spcBef>
                <a:spcPts val="0"/>
              </a:spcBef>
              <a:spcAft>
                <a:spcPts val="0"/>
              </a:spcAft>
              <a:buSzPts val="1300"/>
              <a:buChar char="-"/>
            </a:pPr>
            <a:r>
              <a:rPr lang="en"/>
              <a:t>Have an idea for the </a:t>
            </a:r>
            <a:r>
              <a:rPr lang="en"/>
              <a:t>initial</a:t>
            </a:r>
            <a:r>
              <a:rPr lang="en"/>
              <a:t> structure of the Machine Learning model </a:t>
            </a:r>
            <a:endParaRPr/>
          </a:p>
          <a:p>
            <a:pPr indent="-311150" lvl="0" marL="457200" rtl="0" algn="l">
              <a:spcBef>
                <a:spcPts val="0"/>
              </a:spcBef>
              <a:spcAft>
                <a:spcPts val="0"/>
              </a:spcAft>
              <a:buSzPts val="1300"/>
              <a:buChar char="-"/>
            </a:pPr>
            <a:r>
              <a:rPr lang="en"/>
              <a:t>First model will be built in the GEE API but may transfer to Tensorflow based on progress/results</a:t>
            </a:r>
            <a:endParaRPr/>
          </a:p>
          <a:p>
            <a:pPr indent="-311150" lvl="0" marL="457200" rtl="0" algn="l">
              <a:spcBef>
                <a:spcPts val="0"/>
              </a:spcBef>
              <a:spcAft>
                <a:spcPts val="0"/>
              </a:spcAft>
              <a:buSzPts val="1300"/>
              <a:buChar char="-"/>
            </a:pPr>
            <a:r>
              <a:rPr lang="en"/>
              <a:t>Awaiting the full dataset of training features [biomass, nitrogen, coordinates]</a:t>
            </a:r>
            <a:endParaRPr/>
          </a:p>
          <a:p>
            <a:pPr indent="-311150" lvl="0" marL="457200" rtl="0" algn="l">
              <a:spcBef>
                <a:spcPts val="0"/>
              </a:spcBef>
              <a:spcAft>
                <a:spcPts val="0"/>
              </a:spcAft>
              <a:buSzPts val="1300"/>
              <a:buChar char="-"/>
            </a:pPr>
            <a:r>
              <a:rPr lang="en"/>
              <a:t>Have received a synthetic dataset to work on the workflow for the model training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 </a:t>
            </a:r>
            <a:endParaRPr/>
          </a:p>
        </p:txBody>
      </p:sp>
      <p:sp>
        <p:nvSpPr>
          <p:cNvPr id="96" name="Google Shape;96;p1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the Machine learning model and use the synthetic dataset to </a:t>
            </a:r>
            <a:r>
              <a:rPr lang="en"/>
              <a:t>produce</a:t>
            </a:r>
            <a:r>
              <a:rPr lang="en"/>
              <a:t> a preprocessing script that can be used to convert feature collections to a trainable dataset for the ML model. </a:t>
            </a:r>
            <a:endParaRPr/>
          </a:p>
          <a:p>
            <a:pPr indent="0" lvl="0" marL="0" rtl="0" algn="l">
              <a:spcBef>
                <a:spcPts val="1600"/>
              </a:spcBef>
              <a:spcAft>
                <a:spcPts val="1600"/>
              </a:spcAft>
              <a:buNone/>
            </a:pPr>
            <a:r>
              <a:t/>
            </a:r>
            <a:endParaRPr/>
          </a:p>
        </p:txBody>
      </p:sp>
      <p:pic>
        <p:nvPicPr>
          <p:cNvPr id="97" name="Google Shape;97;p18"/>
          <p:cNvPicPr preferRelativeResize="0"/>
          <p:nvPr/>
        </p:nvPicPr>
        <p:blipFill>
          <a:blip r:embed="rId3">
            <a:alphaModFix/>
          </a:blip>
          <a:stretch>
            <a:fillRect/>
          </a:stretch>
        </p:blipFill>
        <p:spPr>
          <a:xfrm>
            <a:off x="4704825" y="2296225"/>
            <a:ext cx="3055524" cy="203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Build Dataset Input Pipeline </a:t>
            </a:r>
            <a:endParaRPr sz="3400">
              <a:latin typeface="Montserrat"/>
              <a:ea typeface="Montserrat"/>
              <a:cs typeface="Montserrat"/>
              <a:sym typeface="Montserrat"/>
            </a:endParaRPr>
          </a:p>
        </p:txBody>
      </p:sp>
      <p:sp>
        <p:nvSpPr>
          <p:cNvPr id="103" name="Google Shape;103;p1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Wrote Dataset preprocessing script using the synthetic dataset. </a:t>
            </a:r>
            <a:endParaRPr/>
          </a:p>
          <a:p>
            <a:pPr indent="0" lvl="0" marL="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AutoNum type="arabicPeriod"/>
            </a:pPr>
            <a:r>
              <a:rPr lang="en"/>
              <a:t>Takes feature collection with field level data and imports as a table </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AutoNum type="arabicPeriod"/>
            </a:pPr>
            <a:r>
              <a:rPr lang="en"/>
              <a:t>Reads/extracts the </a:t>
            </a:r>
            <a:r>
              <a:rPr lang="en"/>
              <a:t>coordinates</a:t>
            </a:r>
            <a:r>
              <a:rPr lang="en"/>
              <a:t> for each feature in the collection </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AutoNum type="arabicPeriod"/>
            </a:pPr>
            <a:r>
              <a:rPr lang="en"/>
              <a:t>Associates the Sentinel 2 image pixel with the proper feature based on coordinates </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AutoNum type="arabicPeriod"/>
            </a:pPr>
            <a:r>
              <a:rPr lang="en"/>
              <a:t>Extracts the band values from the selected pixels</a:t>
            </a:r>
            <a:endParaRPr/>
          </a:p>
          <a:p>
            <a:pPr indent="0" lvl="0" marL="457200" rtl="0" algn="l">
              <a:lnSpc>
                <a:spcPct val="100000"/>
              </a:lnSpc>
              <a:spcBef>
                <a:spcPts val="0"/>
              </a:spcBef>
              <a:spcAft>
                <a:spcPts val="0"/>
              </a:spcAft>
              <a:buNone/>
            </a:pPr>
            <a:r>
              <a:rPr lang="en"/>
              <a:t> </a:t>
            </a:r>
            <a:endParaRPr/>
          </a:p>
          <a:p>
            <a:pPr indent="-311150" lvl="0" marL="457200" rtl="0" algn="l">
              <a:lnSpc>
                <a:spcPct val="100000"/>
              </a:lnSpc>
              <a:spcBef>
                <a:spcPts val="0"/>
              </a:spcBef>
              <a:spcAft>
                <a:spcPts val="0"/>
              </a:spcAft>
              <a:buSzPts val="1300"/>
              <a:buAutoNum type="arabicPeriod"/>
            </a:pPr>
            <a:r>
              <a:rPr lang="en"/>
              <a:t>Combines the band values with the field level data for each feature and saves as a new feature collection </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AutoNum type="arabicPeriod"/>
            </a:pPr>
            <a:r>
              <a:rPr lang="en"/>
              <a:t>Splits the full dataset so 80% is for training and 20% is for validation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idx="1" type="body"/>
          </p:nvPr>
        </p:nvSpPr>
        <p:spPr>
          <a:xfrm>
            <a:off x="188275"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Processing workflow</a:t>
            </a:r>
            <a:endParaRPr/>
          </a:p>
        </p:txBody>
      </p:sp>
      <p:pic>
        <p:nvPicPr>
          <p:cNvPr id="109" name="Google Shape;109;p20"/>
          <p:cNvPicPr preferRelativeResize="0"/>
          <p:nvPr/>
        </p:nvPicPr>
        <p:blipFill>
          <a:blip r:embed="rId3">
            <a:alphaModFix/>
          </a:blip>
          <a:stretch>
            <a:fillRect/>
          </a:stretch>
        </p:blipFill>
        <p:spPr>
          <a:xfrm>
            <a:off x="2006350" y="433623"/>
            <a:ext cx="1440400" cy="1182127"/>
          </a:xfrm>
          <a:prstGeom prst="rect">
            <a:avLst/>
          </a:prstGeom>
          <a:noFill/>
          <a:ln>
            <a:noFill/>
          </a:ln>
        </p:spPr>
      </p:pic>
      <p:pic>
        <p:nvPicPr>
          <p:cNvPr id="110" name="Google Shape;110;p20"/>
          <p:cNvPicPr preferRelativeResize="0"/>
          <p:nvPr/>
        </p:nvPicPr>
        <p:blipFill rotWithShape="1">
          <a:blip r:embed="rId4">
            <a:alphaModFix/>
          </a:blip>
          <a:srcRect b="0" l="0" r="0" t="19878"/>
          <a:stretch/>
        </p:blipFill>
        <p:spPr>
          <a:xfrm>
            <a:off x="140550" y="336312"/>
            <a:ext cx="1440402" cy="1376775"/>
          </a:xfrm>
          <a:prstGeom prst="rect">
            <a:avLst/>
          </a:prstGeom>
          <a:noFill/>
          <a:ln>
            <a:noFill/>
          </a:ln>
        </p:spPr>
      </p:pic>
      <p:pic>
        <p:nvPicPr>
          <p:cNvPr id="111" name="Google Shape;111;p20"/>
          <p:cNvPicPr preferRelativeResize="0"/>
          <p:nvPr/>
        </p:nvPicPr>
        <p:blipFill>
          <a:blip r:embed="rId5">
            <a:alphaModFix/>
          </a:blip>
          <a:stretch>
            <a:fillRect/>
          </a:stretch>
        </p:blipFill>
        <p:spPr>
          <a:xfrm>
            <a:off x="2087137" y="2483737"/>
            <a:ext cx="1515996" cy="1267000"/>
          </a:xfrm>
          <a:prstGeom prst="rect">
            <a:avLst/>
          </a:prstGeom>
          <a:noFill/>
          <a:ln>
            <a:noFill/>
          </a:ln>
        </p:spPr>
      </p:pic>
      <p:pic>
        <p:nvPicPr>
          <p:cNvPr id="112" name="Google Shape;112;p20"/>
          <p:cNvPicPr preferRelativeResize="0"/>
          <p:nvPr/>
        </p:nvPicPr>
        <p:blipFill>
          <a:blip r:embed="rId6">
            <a:alphaModFix/>
          </a:blip>
          <a:stretch>
            <a:fillRect/>
          </a:stretch>
        </p:blipFill>
        <p:spPr>
          <a:xfrm>
            <a:off x="140553" y="2443616"/>
            <a:ext cx="1440400" cy="1347236"/>
          </a:xfrm>
          <a:prstGeom prst="rect">
            <a:avLst/>
          </a:prstGeom>
          <a:noFill/>
          <a:ln>
            <a:noFill/>
          </a:ln>
        </p:spPr>
      </p:pic>
      <p:pic>
        <p:nvPicPr>
          <p:cNvPr id="113" name="Google Shape;113;p20"/>
          <p:cNvPicPr preferRelativeResize="0"/>
          <p:nvPr/>
        </p:nvPicPr>
        <p:blipFill>
          <a:blip r:embed="rId7">
            <a:alphaModFix/>
          </a:blip>
          <a:stretch>
            <a:fillRect/>
          </a:stretch>
        </p:blipFill>
        <p:spPr>
          <a:xfrm>
            <a:off x="4066576" y="744676"/>
            <a:ext cx="2008576" cy="2565073"/>
          </a:xfrm>
          <a:prstGeom prst="rect">
            <a:avLst/>
          </a:prstGeom>
          <a:noFill/>
          <a:ln>
            <a:noFill/>
          </a:ln>
        </p:spPr>
      </p:pic>
      <p:pic>
        <p:nvPicPr>
          <p:cNvPr id="114" name="Google Shape;114;p20"/>
          <p:cNvPicPr preferRelativeResize="0"/>
          <p:nvPr/>
        </p:nvPicPr>
        <p:blipFill>
          <a:blip r:embed="rId8">
            <a:alphaModFix/>
          </a:blip>
          <a:stretch>
            <a:fillRect/>
          </a:stretch>
        </p:blipFill>
        <p:spPr>
          <a:xfrm>
            <a:off x="6401977" y="1856950"/>
            <a:ext cx="2512504" cy="1919849"/>
          </a:xfrm>
          <a:prstGeom prst="rect">
            <a:avLst/>
          </a:prstGeom>
          <a:noFill/>
          <a:ln>
            <a:noFill/>
          </a:ln>
        </p:spPr>
      </p:pic>
      <p:cxnSp>
        <p:nvCxnSpPr>
          <p:cNvPr id="115" name="Google Shape;115;p20"/>
          <p:cNvCxnSpPr>
            <a:stCxn id="110" idx="3"/>
            <a:endCxn id="109" idx="1"/>
          </p:cNvCxnSpPr>
          <p:nvPr/>
        </p:nvCxnSpPr>
        <p:spPr>
          <a:xfrm>
            <a:off x="1580952" y="1024700"/>
            <a:ext cx="425400" cy="0"/>
          </a:xfrm>
          <a:prstGeom prst="straightConnector1">
            <a:avLst/>
          </a:prstGeom>
          <a:noFill/>
          <a:ln cap="flat" cmpd="sng" w="9525">
            <a:solidFill>
              <a:schemeClr val="dk2"/>
            </a:solidFill>
            <a:prstDash val="solid"/>
            <a:round/>
            <a:headEnd len="med" w="med" type="none"/>
            <a:tailEnd len="med" w="med" type="triangle"/>
          </a:ln>
        </p:spPr>
      </p:cxnSp>
      <p:cxnSp>
        <p:nvCxnSpPr>
          <p:cNvPr id="116" name="Google Shape;116;p20"/>
          <p:cNvCxnSpPr>
            <a:stCxn id="112" idx="3"/>
            <a:endCxn id="111" idx="1"/>
          </p:cNvCxnSpPr>
          <p:nvPr/>
        </p:nvCxnSpPr>
        <p:spPr>
          <a:xfrm>
            <a:off x="1580953" y="3117234"/>
            <a:ext cx="506100" cy="0"/>
          </a:xfrm>
          <a:prstGeom prst="straightConnector1">
            <a:avLst/>
          </a:prstGeom>
          <a:noFill/>
          <a:ln cap="flat" cmpd="sng" w="9525">
            <a:solidFill>
              <a:schemeClr val="dk2"/>
            </a:solidFill>
            <a:prstDash val="solid"/>
            <a:round/>
            <a:headEnd len="med" w="med" type="none"/>
            <a:tailEnd len="med" w="med" type="triangle"/>
          </a:ln>
        </p:spPr>
      </p:cxnSp>
      <p:cxnSp>
        <p:nvCxnSpPr>
          <p:cNvPr id="117" name="Google Shape;117;p20"/>
          <p:cNvCxnSpPr>
            <a:stCxn id="111" idx="0"/>
            <a:endCxn id="113" idx="1"/>
          </p:cNvCxnSpPr>
          <p:nvPr/>
        </p:nvCxnSpPr>
        <p:spPr>
          <a:xfrm rot="-5400000">
            <a:off x="3227485" y="1644787"/>
            <a:ext cx="456600" cy="1221300"/>
          </a:xfrm>
          <a:prstGeom prst="bentConnector2">
            <a:avLst/>
          </a:prstGeom>
          <a:noFill/>
          <a:ln cap="flat" cmpd="sng" w="9525">
            <a:solidFill>
              <a:schemeClr val="dk2"/>
            </a:solidFill>
            <a:prstDash val="solid"/>
            <a:round/>
            <a:headEnd len="med" w="med" type="none"/>
            <a:tailEnd len="med" w="med" type="triangle"/>
          </a:ln>
        </p:spPr>
      </p:cxnSp>
      <p:cxnSp>
        <p:nvCxnSpPr>
          <p:cNvPr id="118" name="Google Shape;118;p20"/>
          <p:cNvCxnSpPr>
            <a:endCxn id="113" idx="1"/>
          </p:cNvCxnSpPr>
          <p:nvPr/>
        </p:nvCxnSpPr>
        <p:spPr>
          <a:xfrm>
            <a:off x="2567476" y="1634513"/>
            <a:ext cx="1499100" cy="392700"/>
          </a:xfrm>
          <a:prstGeom prst="bentConnector3">
            <a:avLst>
              <a:gd fmla="val 1141" name="adj1"/>
            </a:avLst>
          </a:prstGeom>
          <a:noFill/>
          <a:ln cap="flat" cmpd="sng" w="9525">
            <a:solidFill>
              <a:schemeClr val="dk2"/>
            </a:solidFill>
            <a:prstDash val="solid"/>
            <a:round/>
            <a:headEnd len="med" w="med" type="none"/>
            <a:tailEnd len="med" w="med" type="none"/>
          </a:ln>
        </p:spPr>
      </p:cxnSp>
      <p:cxnSp>
        <p:nvCxnSpPr>
          <p:cNvPr id="119" name="Google Shape;119;p20"/>
          <p:cNvCxnSpPr>
            <a:stCxn id="113" idx="3"/>
          </p:cNvCxnSpPr>
          <p:nvPr/>
        </p:nvCxnSpPr>
        <p:spPr>
          <a:xfrm flipH="1" rot="10800000">
            <a:off x="6075152" y="2020313"/>
            <a:ext cx="338100" cy="690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20"/>
          <p:cNvSpPr txBox="1"/>
          <p:nvPr/>
        </p:nvSpPr>
        <p:spPr>
          <a:xfrm>
            <a:off x="188275" y="1771550"/>
            <a:ext cx="1392600" cy="2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Field quadrat image</a:t>
            </a:r>
            <a:endParaRPr sz="900">
              <a:latin typeface="Roboto"/>
              <a:ea typeface="Roboto"/>
              <a:cs typeface="Roboto"/>
              <a:sym typeface="Roboto"/>
            </a:endParaRPr>
          </a:p>
        </p:txBody>
      </p:sp>
      <p:sp>
        <p:nvSpPr>
          <p:cNvPr id="121" name="Google Shape;121;p20"/>
          <p:cNvSpPr txBox="1"/>
          <p:nvPr/>
        </p:nvSpPr>
        <p:spPr>
          <a:xfrm>
            <a:off x="2610425" y="1615738"/>
            <a:ext cx="9927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Field level data</a:t>
            </a:r>
            <a:endParaRPr sz="900">
              <a:latin typeface="Roboto"/>
              <a:ea typeface="Roboto"/>
              <a:cs typeface="Roboto"/>
              <a:sym typeface="Roboto"/>
            </a:endParaRPr>
          </a:p>
        </p:txBody>
      </p:sp>
      <p:sp>
        <p:nvSpPr>
          <p:cNvPr id="122" name="Google Shape;122;p20"/>
          <p:cNvSpPr txBox="1"/>
          <p:nvPr/>
        </p:nvSpPr>
        <p:spPr>
          <a:xfrm>
            <a:off x="290975" y="3851200"/>
            <a:ext cx="12213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Sentinel II image</a:t>
            </a:r>
            <a:endParaRPr sz="900">
              <a:latin typeface="Roboto"/>
              <a:ea typeface="Roboto"/>
              <a:cs typeface="Roboto"/>
              <a:sym typeface="Roboto"/>
            </a:endParaRPr>
          </a:p>
        </p:txBody>
      </p:sp>
      <p:sp>
        <p:nvSpPr>
          <p:cNvPr id="123" name="Google Shape;123;p20"/>
          <p:cNvSpPr txBox="1"/>
          <p:nvPr/>
        </p:nvSpPr>
        <p:spPr>
          <a:xfrm>
            <a:off x="2122450" y="3851200"/>
            <a:ext cx="1221300" cy="2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Band values at 1 pixel </a:t>
            </a:r>
            <a:endParaRPr sz="900">
              <a:latin typeface="Roboto"/>
              <a:ea typeface="Roboto"/>
              <a:cs typeface="Roboto"/>
              <a:sym typeface="Roboto"/>
            </a:endParaRPr>
          </a:p>
        </p:txBody>
      </p:sp>
      <p:sp>
        <p:nvSpPr>
          <p:cNvPr id="124" name="Google Shape;124;p20"/>
          <p:cNvSpPr txBox="1"/>
          <p:nvPr/>
        </p:nvSpPr>
        <p:spPr>
          <a:xfrm>
            <a:off x="4159300" y="3466075"/>
            <a:ext cx="17544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Data processing script </a:t>
            </a:r>
            <a:endParaRPr sz="900">
              <a:latin typeface="Roboto"/>
              <a:ea typeface="Roboto"/>
              <a:cs typeface="Roboto"/>
              <a:sym typeface="Roboto"/>
            </a:endParaRPr>
          </a:p>
        </p:txBody>
      </p:sp>
      <p:pic>
        <p:nvPicPr>
          <p:cNvPr id="125" name="Google Shape;125;p20"/>
          <p:cNvPicPr preferRelativeResize="0"/>
          <p:nvPr/>
        </p:nvPicPr>
        <p:blipFill>
          <a:blip r:embed="rId9">
            <a:alphaModFix/>
          </a:blip>
          <a:stretch>
            <a:fillRect/>
          </a:stretch>
        </p:blipFill>
        <p:spPr>
          <a:xfrm>
            <a:off x="6401963" y="220600"/>
            <a:ext cx="2460074" cy="1636349"/>
          </a:xfrm>
          <a:prstGeom prst="rect">
            <a:avLst/>
          </a:prstGeom>
          <a:noFill/>
          <a:ln>
            <a:noFill/>
          </a:ln>
        </p:spPr>
      </p:pic>
      <p:sp>
        <p:nvSpPr>
          <p:cNvPr id="126" name="Google Shape;126;p20"/>
          <p:cNvSpPr txBox="1"/>
          <p:nvPr/>
        </p:nvSpPr>
        <p:spPr>
          <a:xfrm>
            <a:off x="6783850" y="3920175"/>
            <a:ext cx="17544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Feature collection for training </a:t>
            </a:r>
            <a:endParaRPr sz="9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Size of satellite images are accurate down to 10m by 10 m but </a:t>
            </a:r>
            <a:r>
              <a:rPr lang="en"/>
              <a:t>field</a:t>
            </a:r>
            <a:r>
              <a:rPr lang="en"/>
              <a:t> level data was taken from various small quadrats</a:t>
            </a:r>
            <a:endParaRPr/>
          </a:p>
          <a:p>
            <a:pPr indent="-298450" lvl="1" marL="914400" rtl="0" algn="l">
              <a:spcBef>
                <a:spcPts val="0"/>
              </a:spcBef>
              <a:spcAft>
                <a:spcPts val="0"/>
              </a:spcAft>
              <a:buSzPts val="1100"/>
              <a:buChar char="-"/>
            </a:pPr>
            <a:r>
              <a:rPr lang="en"/>
              <a:t>Assumed that the quadrat data is summarizing the crop health for the larger 10 by 10 area </a:t>
            </a:r>
            <a:endParaRPr/>
          </a:p>
          <a:p>
            <a:pPr indent="-298450" lvl="1" marL="914400" rtl="0" algn="l">
              <a:spcBef>
                <a:spcPts val="0"/>
              </a:spcBef>
              <a:spcAft>
                <a:spcPts val="0"/>
              </a:spcAft>
              <a:buSzPts val="1100"/>
              <a:buChar char="-"/>
            </a:pPr>
            <a:r>
              <a:rPr lang="en"/>
              <a:t>Crop data was taken at various points across a large field</a:t>
            </a:r>
            <a:endParaRPr/>
          </a:p>
          <a:p>
            <a:pPr indent="-311150" lvl="0" marL="457200" rtl="0" algn="l">
              <a:spcBef>
                <a:spcPts val="0"/>
              </a:spcBef>
              <a:spcAft>
                <a:spcPts val="0"/>
              </a:spcAft>
              <a:buSzPts val="1300"/>
              <a:buChar char="-"/>
            </a:pPr>
            <a:r>
              <a:rPr lang="en"/>
              <a:t>Instead of producing a </a:t>
            </a:r>
            <a:r>
              <a:rPr lang="en"/>
              <a:t>Machine</a:t>
            </a:r>
            <a:r>
              <a:rPr lang="en"/>
              <a:t> learning model that predicts the biomass and nitrogen levels from images, there will be two models made </a:t>
            </a:r>
            <a:endParaRPr u="sng"/>
          </a:p>
          <a:p>
            <a:pPr indent="-311150" lvl="0" marL="457200" rtl="0" algn="l">
              <a:spcBef>
                <a:spcPts val="0"/>
              </a:spcBef>
              <a:spcAft>
                <a:spcPts val="0"/>
              </a:spcAft>
              <a:buSzPts val="1300"/>
              <a:buChar char="-"/>
            </a:pPr>
            <a:r>
              <a:rPr lang="en"/>
              <a:t> Using remote sensing indices formulas could add more feature variables to train on and potentially improve the model</a:t>
            </a:r>
            <a:endParaRPr/>
          </a:p>
        </p:txBody>
      </p:sp>
      <p:sp>
        <p:nvSpPr>
          <p:cNvPr id="132" name="Google Shape;132;p2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and Updates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